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3" r:id="rId4"/>
    <p:sldId id="265" r:id="rId5"/>
    <p:sldId id="269" r:id="rId6"/>
    <p:sldId id="270" r:id="rId7"/>
    <p:sldId id="271" r:id="rId8"/>
    <p:sldId id="264" r:id="rId9"/>
    <p:sldId id="273" r:id="rId10"/>
    <p:sldId id="274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057D-312F-4A9C-A431-282F01975F2C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2C10D-E76B-42FA-8036-469BA4C3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38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7667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7588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6771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5d1de482s853c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sp>
        <p:nvSpPr>
          <p:cNvPr id="121" name="图形"/>
          <p:cNvSpPr/>
          <p:nvPr userDrawn="1">
            <p:custDataLst>
              <p:tags r:id="rId2"/>
            </p:custDataLst>
          </p:nvPr>
        </p:nvSpPr>
        <p:spPr>
          <a:xfrm>
            <a:off x="467360" y="452755"/>
            <a:ext cx="11334750" cy="602551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chemeClr val="accent1"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思源宋体 SemiBold"/>
              <a:cs typeface="思源宋体 CN Heavy" panose="02020900000000000000" charset="-122"/>
            </a:endParaRPr>
          </a:p>
        </p:txBody>
      </p:sp>
      <p:pic>
        <p:nvPicPr>
          <p:cNvPr id="18" name="图片 17" descr="5d1dse482853c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r="79547" b="62187"/>
          <a:stretch>
            <a:fillRect/>
          </a:stretch>
        </p:blipFill>
        <p:spPr>
          <a:xfrm>
            <a:off x="-165100" y="0"/>
            <a:ext cx="1926590" cy="1780540"/>
          </a:xfrm>
          <a:prstGeom prst="rect">
            <a:avLst/>
          </a:prstGeom>
        </p:spPr>
      </p:pic>
      <p:pic>
        <p:nvPicPr>
          <p:cNvPr id="19" name="图片 18" descr="5d1dse482853c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/>
          <a:srcRect l="37188" t="65042" r="36552"/>
          <a:stretch>
            <a:fillRect/>
          </a:stretch>
        </p:blipFill>
        <p:spPr>
          <a:xfrm>
            <a:off x="9410700" y="4726940"/>
            <a:ext cx="3201670" cy="2131060"/>
          </a:xfrm>
          <a:prstGeom prst="rect">
            <a:avLst/>
          </a:prstGeom>
        </p:spPr>
      </p:pic>
      <p:pic>
        <p:nvPicPr>
          <p:cNvPr id="28" name="图片 27" descr="5d1dse482853c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55587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105886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push dir="u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" descr="5d1de482s853c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  <p:pic>
        <p:nvPicPr>
          <p:cNvPr id="15" name="图形" descr="60sd85274b5aab8"/>
          <p:cNvPicPr>
            <a:picLocks noChangeAspect="1"/>
          </p:cNvPicPr>
          <p:nvPr/>
        </p:nvPicPr>
        <p:blipFill>
          <a:blip r:embed="rId6"/>
          <a:srcRect l="9686" t="8361" r="10690" b="13683"/>
          <a:stretch>
            <a:fillRect/>
          </a:stretch>
        </p:blipFill>
        <p:spPr>
          <a:xfrm rot="16200000">
            <a:off x="3103245" y="-2334260"/>
            <a:ext cx="5603875" cy="11287125"/>
          </a:xfrm>
          <a:prstGeom prst="rect">
            <a:avLst/>
          </a:prstGeom>
        </p:spPr>
      </p:pic>
      <p:pic>
        <p:nvPicPr>
          <p:cNvPr id="10" name="图形" descr="5d1dse482853c6"/>
          <p:cNvPicPr>
            <a:picLocks noChangeAspect="1"/>
          </p:cNvPicPr>
          <p:nvPr/>
        </p:nvPicPr>
        <p:blipFill>
          <a:blip r:embed="rId7"/>
          <a:srcRect b="62187"/>
          <a:stretch>
            <a:fillRect/>
          </a:stretch>
        </p:blipFill>
        <p:spPr>
          <a:xfrm>
            <a:off x="0" y="0"/>
            <a:ext cx="12192000" cy="2305050"/>
          </a:xfrm>
          <a:prstGeom prst="rect">
            <a:avLst/>
          </a:prstGeom>
        </p:spPr>
      </p:pic>
      <p:grpSp>
        <p:nvGrpSpPr>
          <p:cNvPr id="3" name="图形"/>
          <p:cNvGrpSpPr/>
          <p:nvPr/>
        </p:nvGrpSpPr>
        <p:grpSpPr>
          <a:xfrm>
            <a:off x="8608350" y="2305050"/>
            <a:ext cx="4025265" cy="4633595"/>
            <a:chOff x="12914" y="3040"/>
            <a:chExt cx="6339" cy="7297"/>
          </a:xfrm>
        </p:grpSpPr>
        <p:pic>
          <p:nvPicPr>
            <p:cNvPr id="13" name="图形" descr="5b8b67sdd52b6e0a"/>
            <p:cNvPicPr>
              <a:picLocks noChangeAspect="1"/>
            </p:cNvPicPr>
            <p:nvPr/>
          </p:nvPicPr>
          <p:blipFill>
            <a:blip r:embed="rId8"/>
            <a:srcRect l="56034" t="37714" b="5166"/>
            <a:stretch>
              <a:fillRect/>
            </a:stretch>
          </p:blipFill>
          <p:spPr>
            <a:xfrm>
              <a:off x="15509" y="3040"/>
              <a:ext cx="3745" cy="7297"/>
            </a:xfrm>
            <a:prstGeom prst="rect">
              <a:avLst/>
            </a:prstGeom>
          </p:spPr>
        </p:pic>
        <p:pic>
          <p:nvPicPr>
            <p:cNvPr id="14" name="图形" descr="5b8b67sdd52b6e0a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 l="22141" t="62090" r="43226" b="5166"/>
            <a:stretch>
              <a:fillRect/>
            </a:stretch>
          </p:blipFill>
          <p:spPr>
            <a:xfrm>
              <a:off x="12914" y="5057"/>
              <a:ext cx="3724" cy="5280"/>
            </a:xfrm>
            <a:prstGeom prst="rect">
              <a:avLst/>
            </a:prstGeom>
          </p:spPr>
        </p:pic>
      </p:grpSp>
      <p:pic>
        <p:nvPicPr>
          <p:cNvPr id="22" name="图形" descr="5d1dse482853c6"/>
          <p:cNvPicPr>
            <a:picLocks noChangeAspect="1"/>
          </p:cNvPicPr>
          <p:nvPr/>
        </p:nvPicPr>
        <p:blipFill>
          <a:blip r:embed="rId7"/>
          <a:srcRect t="64885" r="80052"/>
          <a:stretch>
            <a:fillRect/>
          </a:stretch>
        </p:blipFill>
        <p:spPr>
          <a:xfrm>
            <a:off x="-68580" y="4531995"/>
            <a:ext cx="2642870" cy="2326005"/>
          </a:xfrm>
          <a:prstGeom prst="rect">
            <a:avLst/>
          </a:prstGeom>
        </p:spPr>
      </p:pic>
      <p:pic>
        <p:nvPicPr>
          <p:cNvPr id="23" name="图形" descr="5d1dse482853c6"/>
          <p:cNvPicPr>
            <a:picLocks noChangeAspect="1"/>
          </p:cNvPicPr>
          <p:nvPr/>
        </p:nvPicPr>
        <p:blipFill>
          <a:blip r:embed="rId7"/>
          <a:srcRect l="88234" t="44365" b="25750"/>
          <a:stretch>
            <a:fillRect/>
          </a:stretch>
        </p:blipFill>
        <p:spPr>
          <a:xfrm flipH="1">
            <a:off x="1435735" y="4069080"/>
            <a:ext cx="1228725" cy="1561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b="53723"/>
          <a:stretch/>
        </p:blipFill>
        <p:spPr>
          <a:xfrm rot="182133">
            <a:off x="2110814" y="1137717"/>
            <a:ext cx="7754784" cy="18479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9297" y="2724838"/>
            <a:ext cx="9711770" cy="193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9294" y="3609507"/>
            <a:ext cx="5773412" cy="1859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138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7">
            <a:extLst>
              <a:ext uri="{FF2B5EF4-FFF2-40B4-BE49-F238E27FC236}">
                <a16:creationId xmlns:a16="http://schemas.microsoft.com/office/drawing/2014/main" id="{4CB8DA00-82F7-55C1-1E6E-75B56DB2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32" y="500814"/>
            <a:ext cx="5255207" cy="1109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53" y="1701822"/>
            <a:ext cx="8150917" cy="47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9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69" r="14633" b="41954"/>
          <a:stretch/>
        </p:blipFill>
        <p:spPr>
          <a:xfrm>
            <a:off x="1742927" y="748235"/>
            <a:ext cx="7901470" cy="3368361"/>
          </a:xfrm>
          <a:prstGeom prst="rect">
            <a:avLst/>
          </a:prstGeom>
        </p:spPr>
      </p:pic>
      <p:pic>
        <p:nvPicPr>
          <p:cNvPr id="3" name="Đồ họa 5">
            <a:extLst>
              <a:ext uri="{FF2B5EF4-FFF2-40B4-BE49-F238E27FC236}">
                <a16:creationId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0020" y="2547670"/>
            <a:ext cx="2336792" cy="38078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661E9A-BB10-ADE2-16FE-57DCDFE87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1602" y="2842693"/>
            <a:ext cx="4510398" cy="45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43" y="148902"/>
            <a:ext cx="7206214" cy="1508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10" y="1452705"/>
            <a:ext cx="10853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biết cách ghi chép và theo dõi được các nguồn thu, chi cá nhân.</a:t>
            </a:r>
          </a:p>
          <a:p>
            <a:pPr algn="just"/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Xác định được nguồn hàng hóa và mặt hàng muốn mua phù hợp với khả năng tài chính cá nhân và gia đình.</a:t>
            </a:r>
          </a:p>
          <a:p>
            <a:pPr algn="just"/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thế nào là chi tiêu tiết kiệm và lợi ích của việc chi tiêu tiết kiệm.</a:t>
            </a:r>
          </a:p>
          <a:p>
            <a:pPr algn="just"/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Rèn luyện và phát triển kĩ năng nghe – nói góp phần phát triển năng lực ngôn ngữ.</a:t>
            </a:r>
          </a:p>
          <a:p>
            <a:pPr algn="just"/>
            <a:r>
              <a:rPr lang="en-US" sz="2800" b="1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Tự rèn luyện kĩ năng tiết kiệm và chi tiêu hợp lí, qua đó góp phần phát triển năng lực tính toán.</a:t>
            </a:r>
          </a:p>
        </p:txBody>
      </p:sp>
    </p:spTree>
    <p:extLst>
      <p:ext uri="{BB962C8B-B14F-4D97-AF65-F5344CB8AC3E}">
        <p14:creationId xmlns:p14="http://schemas.microsoft.com/office/powerpoint/2010/main" val="4135852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324" t="8756" r="31490" b="43689"/>
          <a:stretch/>
        </p:blipFill>
        <p:spPr>
          <a:xfrm rot="651939">
            <a:off x="1420167" y="731250"/>
            <a:ext cx="3500138" cy="2366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31" y="2614746"/>
            <a:ext cx="9644708" cy="3657917"/>
          </a:xfrm>
          <a:prstGeom prst="rect">
            <a:avLst/>
          </a:prstGeom>
        </p:spPr>
      </p:pic>
      <p:pic>
        <p:nvPicPr>
          <p:cNvPr id="8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66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ồ họa 3">
            <a:extLst>
              <a:ext uri="{FF2B5EF4-FFF2-40B4-BE49-F238E27FC236}">
                <a16:creationId xmlns:a16="http://schemas.microsoft.com/office/drawing/2014/main" id="{D7DF91C0-DB27-1015-BAC8-EBFA1FC7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218" y="2904657"/>
            <a:ext cx="5965094" cy="353040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670007" y="353433"/>
            <a:ext cx="7913047" cy="1780186"/>
            <a:chOff x="1670007" y="353433"/>
            <a:chExt cx="7913047" cy="1780186"/>
          </a:xfrm>
        </p:grpSpPr>
        <p:pic>
          <p:nvPicPr>
            <p:cNvPr id="2" name="Hình ảnh 4">
              <a:extLst>
                <a:ext uri="{FF2B5EF4-FFF2-40B4-BE49-F238E27FC236}">
                  <a16:creationId xmlns:a16="http://schemas.microsoft.com/office/drawing/2014/main" id="{5A6A5F5C-0534-0FED-176A-4CD3D55FC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0007" y="509414"/>
              <a:ext cx="6840305" cy="110347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6246" y="353433"/>
              <a:ext cx="1566808" cy="17801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849086" y="1734308"/>
            <a:ext cx="1114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latin typeface="Cambria" panose="02040503050406030204" pitchFamily="18" charset="0"/>
                <a:ea typeface="Cambria" panose="02040503050406030204" pitchFamily="18" charset="0"/>
              </a:rPr>
              <a:t>Chia sẻ về các khoản thu, chi của gia đình bằng sơ đồ đã chuẩn bị.</a:t>
            </a:r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74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5">
            <a:extLst>
              <a:ext uri="{FF2B5EF4-FFF2-40B4-BE49-F238E27FC236}">
                <a16:creationId xmlns:a16="http://schemas.microsoft.com/office/drawing/2014/main" id="{1B8F5CE4-43CB-514E-4C43-46768B45E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358" y="1989205"/>
            <a:ext cx="10083282" cy="4466896"/>
          </a:xfrm>
          <a:prstGeom prst="rect">
            <a:avLst/>
          </a:prstGeom>
        </p:spPr>
      </p:pic>
      <p:pic>
        <p:nvPicPr>
          <p:cNvPr id="3" name="Hình ảnh 7">
            <a:extLst>
              <a:ext uri="{FF2B5EF4-FFF2-40B4-BE49-F238E27FC236}">
                <a16:creationId xmlns:a16="http://schemas.microsoft.com/office/drawing/2014/main" id="{4CB8DA00-82F7-55C1-1E6E-75B56DB2C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395" y="879637"/>
            <a:ext cx="525520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38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69" t="10582" r="38495" b="50757"/>
          <a:stretch/>
        </p:blipFill>
        <p:spPr>
          <a:xfrm>
            <a:off x="1190820" y="651184"/>
            <a:ext cx="2925116" cy="2152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30" y="2527157"/>
            <a:ext cx="9418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nl-NL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chi tiêu phù hợp với các khoản thu là rất cần thiết đối với mỗi gia đình. Khi cân đối được thu – chi và chi tiêu tiết kiệm, các gia đình sẽ không gặp khó khăn về tài chính.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9"/>
          <a:stretch/>
        </p:blipFill>
        <p:spPr>
          <a:xfrm>
            <a:off x="10651044" y="2596784"/>
            <a:ext cx="14822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70" y="504619"/>
            <a:ext cx="6559865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3" y="1467870"/>
            <a:ext cx="5995851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CHI TIÊU TIẾT KIỆM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Mua sắm vừa đủ dùng: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Không thừa mà không thiếu.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Có khoản tiền dự phòng – 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Để riêng khi cần đến.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Chi tiêu nên tiết kiệm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Để không thấp thỏm lo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“Khéo ăn thì sẽ no</a:t>
            </a:r>
          </a:p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Khéo co thì được ấm”.</a:t>
            </a:r>
          </a:p>
          <a:p>
            <a:pPr algn="r"/>
            <a:r>
              <a:rPr lang="en-US" sz="3200" i="1">
                <a:latin typeface="Cambria" panose="02040503050406030204" pitchFamily="18" charset="0"/>
                <a:ea typeface="Cambria" panose="02040503050406030204" pitchFamily="18" charset="0"/>
              </a:rPr>
              <a:t>(Thụy Anh)</a:t>
            </a:r>
          </a:p>
        </p:txBody>
      </p:sp>
      <p:pic>
        <p:nvPicPr>
          <p:cNvPr id="6" name="Đồ họa 3">
            <a:extLst>
              <a:ext uri="{FF2B5EF4-FFF2-40B4-BE49-F238E27FC236}">
                <a16:creationId xmlns:a16="http://schemas.microsoft.com/office/drawing/2014/main" id="{4189120A-EDF5-2B66-204C-DA389D92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3" y="2281140"/>
            <a:ext cx="2740097" cy="38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8256">
            <a:off x="1223669" y="548371"/>
            <a:ext cx="4109060" cy="2755631"/>
          </a:xfrm>
          <a:prstGeom prst="rect">
            <a:avLst/>
          </a:prstGeom>
        </p:spPr>
      </p:pic>
      <p:pic>
        <p:nvPicPr>
          <p:cNvPr id="7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84" y="2674121"/>
            <a:ext cx="9211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2" y="580791"/>
            <a:ext cx="1055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 sánh</a:t>
            </a:r>
            <a:r>
              <a:rPr kumimoji="0" lang="en-US" sz="3600" b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giá của các mặt hàng và thảo luận để lựa chọn mặt hàng cho phù hợp với số tiền mình có.</a:t>
            </a:r>
            <a:endParaRPr lang="en-US" sz="36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38387" y="1675062"/>
            <a:ext cx="3960188" cy="1567791"/>
            <a:chOff x="252583" y="146709"/>
            <a:chExt cx="4995863" cy="1581150"/>
          </a:xfrm>
        </p:grpSpPr>
        <p:pic>
          <p:nvPicPr>
            <p:cNvPr id="5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YÊ</a:t>
              </a:r>
              <a:r>
                <a:rPr lang="en-US" sz="40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U CẦU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7017" y="3031107"/>
            <a:ext cx="111164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Xác định tổng số tiền nhóm có.</a:t>
            </a:r>
          </a:p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Với số tiền ấy, nhóm dự định sẽ mua những mặt hàng nào để đáp ứng yêu cầu tình huống đặt ra?</a:t>
            </a:r>
          </a:p>
          <a:p>
            <a:pPr algn="just"/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+ So sánh giá của các mặt hàng để lựa chọn mặt hàng phù hợp nhất.</a:t>
            </a:r>
            <a:endParaRPr lang="en-US"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6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368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E7A26"/>
      </a:accent1>
      <a:accent2>
        <a:srgbClr val="FEA259"/>
      </a:accent2>
      <a:accent3>
        <a:srgbClr val="FE7A26"/>
      </a:accent3>
      <a:accent4>
        <a:srgbClr val="FEA259"/>
      </a:accent4>
      <a:accent5>
        <a:srgbClr val="FE7A26"/>
      </a:accent5>
      <a:accent6>
        <a:srgbClr val="FEA259"/>
      </a:accent6>
      <a:hlink>
        <a:srgbClr val="FE7A26"/>
      </a:hlink>
      <a:folHlink>
        <a:srgbClr val="FEA259"/>
      </a:folHlink>
    </a:clrScheme>
    <a:fontScheme name="自定义 9">
      <a:majorFont>
        <a:latin typeface="思源宋体 SemiBold"/>
        <a:ea typeface="思源宋体 SemiBold"/>
        <a:cs typeface=""/>
      </a:majorFont>
      <a:minorFont>
        <a:latin typeface="思源宋体 SemiBold"/>
        <a:ea typeface="思源宋体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304</Words>
  <Application>Microsoft Office PowerPoint</Application>
  <PresentationFormat>Widescreen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#9Slide07 HoneyCream</vt:lpstr>
      <vt:lpstr>Arial</vt:lpstr>
      <vt:lpstr>Calibri</vt:lpstr>
      <vt:lpstr>Cambria</vt:lpstr>
      <vt:lpstr>Wingdings</vt:lpstr>
      <vt:lpstr>思源宋体 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BÍCHNGOC</dc:creator>
  <cp:keywords>MĂNGNON</cp:keywords>
  <cp:lastModifiedBy>Ngọc Đỗ</cp:lastModifiedBy>
  <cp:revision>24</cp:revision>
  <dcterms:created xsi:type="dcterms:W3CDTF">2023-12-09T09:48:29Z</dcterms:created>
  <dcterms:modified xsi:type="dcterms:W3CDTF">2024-02-19T03:39:15Z</dcterms:modified>
</cp:coreProperties>
</file>